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0" r:id="rId2"/>
    <p:sldId id="272" r:id="rId3"/>
    <p:sldId id="262" r:id="rId4"/>
    <p:sldId id="264" r:id="rId5"/>
    <p:sldId id="265" r:id="rId6"/>
    <p:sldId id="26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5105C-A68A-4031-8938-4717647F3B6A}" type="datetimeFigureOut">
              <a:rPr lang="de-AT" smtClean="0"/>
              <a:t>18.10.2018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17164-0BE9-4DBF-AD28-250485F915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807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60890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Format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75651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extfeld (ohne 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144000" cy="63087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i="0"/>
            </a:lvl1pPr>
            <a:lvl2pPr marL="742950" indent="-285750">
              <a:buFont typeface="Arial" panose="020B0604020202020204" pitchFamily="34" charset="0"/>
              <a:buChar char="•"/>
              <a:defRPr sz="2000" i="0"/>
            </a:lvl2pPr>
            <a:lvl3pPr marL="1143000" indent="-228600">
              <a:buFont typeface="Symbol" panose="05050102010706020507" pitchFamily="18" charset="2"/>
              <a:buChar char="-"/>
              <a:defRPr sz="1600" i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84182072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feld (strukturi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620687"/>
            <a:ext cx="9144000" cy="5688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i="0"/>
            </a:lvl1pPr>
            <a:lvl2pPr>
              <a:defRPr sz="2000" i="0"/>
            </a:lvl2pPr>
            <a:lvl3pPr>
              <a:defRPr sz="1600" i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9331151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feld (fre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0" y="620687"/>
            <a:ext cx="9144000" cy="568803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i="0"/>
            </a:lvl1pPr>
            <a:lvl2pPr>
              <a:defRPr sz="2000" i="0"/>
            </a:lvl2pPr>
            <a:lvl3pPr>
              <a:defRPr sz="1600" i="0"/>
            </a:lvl3pPr>
          </a:lstStyle>
          <a:p>
            <a:pPr lvl="0"/>
            <a:endParaRPr lang="de-DE" smtClean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538799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72000" y="620712"/>
            <a:ext cx="9000000" cy="568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200134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343400" cy="304800"/>
          </a:xfrm>
          <a:prstGeom prst="rect">
            <a:avLst/>
          </a:prstGeom>
        </p:spPr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‹Nr.›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"/>
            <a:ext cx="9144000" cy="47667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  <a:lvl5pPr marL="1828800" indent="0" algn="l">
              <a:buNone/>
              <a:defRPr/>
            </a:lvl5pPr>
          </a:lstStyle>
          <a:p>
            <a:pPr lvl="0"/>
            <a:r>
              <a:rPr lang="de-AT" smtClean="0"/>
              <a:t>Titel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556450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419600" y="6553200"/>
            <a:ext cx="914400" cy="30480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mtClean="0">
                <a:solidFill>
                  <a:srgbClr val="000000"/>
                </a:solidFill>
                <a:cs typeface="Arial" charset="0"/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r>
              <a:rPr lang="de-AT" altLang="de-DE" smtClean="0">
                <a:solidFill>
                  <a:srgbClr val="000000"/>
                </a:solidFill>
                <a:cs typeface="Arial" charset="0"/>
              </a:rPr>
              <a:t> -</a:t>
            </a:r>
            <a:endParaRPr lang="de-AT" altLang="de-DE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5552662" y="6553200"/>
            <a:ext cx="19451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AT" altLang="de-DE" sz="1400" smtClean="0">
                <a:solidFill>
                  <a:srgbClr val="000000"/>
                </a:solidFill>
                <a:cs typeface="Arial" panose="020B0604020202020204" pitchFamily="34" charset="0"/>
              </a:rPr>
              <a:t>Pibal, Sigott</a:t>
            </a:r>
            <a:r>
              <a:rPr lang="de-AT" altLang="de-DE" sz="1400">
                <a:solidFill>
                  <a:srgbClr val="000000"/>
                </a:solidFill>
                <a:cs typeface="Arial" panose="020B0604020202020204" pitchFamily="34" charset="0"/>
              </a:rPr>
              <a:t>, Cesnik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000" y="6408738"/>
            <a:ext cx="13573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32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ransition advClick="0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-Dok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1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714073" y="0"/>
            <a:ext cx="8065477" cy="6320118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The Role of </a:t>
            </a:r>
            <a:r>
              <a:rPr lang="en-US" sz="2800" smtClean="0">
                <a:solidFill>
                  <a:srgbClr val="000000"/>
                </a:solidFill>
              </a:rPr>
              <a:t>error </a:t>
            </a:r>
            <a:r>
              <a:rPr lang="en-US" sz="2800">
                <a:solidFill>
                  <a:srgbClr val="000000"/>
                </a:solidFill>
              </a:rPr>
              <a:t>in </a:t>
            </a:r>
            <a:r>
              <a:rPr lang="en-US" sz="2800" smtClean="0">
                <a:solidFill>
                  <a:srgbClr val="000000"/>
                </a:solidFill>
              </a:rPr>
              <a:t>assessing </a:t>
            </a:r>
            <a:r>
              <a:rPr lang="en-US" sz="2800">
                <a:solidFill>
                  <a:srgbClr val="000000"/>
                </a:solidFill>
              </a:rPr>
              <a:t>English Writing in the </a:t>
            </a:r>
            <a:r>
              <a:rPr lang="en-US" sz="2800" smtClean="0">
                <a:solidFill>
                  <a:srgbClr val="000000"/>
                </a:solidFill>
              </a:rPr>
              <a:t>Austrian Educational </a:t>
            </a:r>
            <a:r>
              <a:rPr lang="en-US" sz="2800">
                <a:solidFill>
                  <a:srgbClr val="000000"/>
                </a:solidFill>
              </a:rPr>
              <a:t>Standards Baseline </a:t>
            </a:r>
            <a:r>
              <a:rPr lang="en-US" sz="2800" smtClean="0">
                <a:solidFill>
                  <a:srgbClr val="000000"/>
                </a:solidFill>
              </a:rPr>
              <a:t>Test</a:t>
            </a:r>
          </a:p>
          <a:p>
            <a:pPr algn="ctr"/>
            <a:r>
              <a:rPr lang="en-US" sz="2000" smtClean="0">
                <a:solidFill>
                  <a:srgbClr val="000000"/>
                </a:solidFill>
              </a:rPr>
              <a:t>Florian Pibal, Günther Sigott &amp; Hermann Cesnik</a:t>
            </a:r>
          </a:p>
          <a:p>
            <a:pPr lvl="1"/>
            <a:endParaRPr lang="en-US" smtClean="0"/>
          </a:p>
          <a:p>
            <a:pPr lvl="1"/>
            <a:endParaRPr lang="en-US"/>
          </a:p>
          <a:p>
            <a:pPr lvl="1"/>
            <a:endParaRPr lang="en-US" smtClean="0"/>
          </a:p>
          <a:p>
            <a:pPr lvl="1"/>
            <a:r>
              <a:rPr lang="en-US" sz="1800" smtClean="0"/>
              <a:t>Identifying </a:t>
            </a:r>
            <a:r>
              <a:rPr lang="en-US" sz="1800"/>
              <a:t>errors: error analysis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100 writing performances E8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Rated on four dimensions: Task Achievement, Coherence and Cohesion, Grammar, Vocabulary. Fair measures resulting from MFRA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Correlations of error counts with the ratings on the four dimensions</a:t>
            </a:r>
          </a:p>
          <a:p>
            <a:pPr algn="ctr"/>
            <a:endParaRPr lang="de-AT" sz="20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687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2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274690"/>
              </p:ext>
            </p:extLst>
          </p:nvPr>
        </p:nvGraphicFramePr>
        <p:xfrm>
          <a:off x="1692275" y="452438"/>
          <a:ext cx="5759450" cy="595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Dokument" r:id="rId4" imgW="5759285" imgH="5953903" progId="Word.Document.12">
                  <p:embed/>
                </p:oleObj>
              </mc:Choice>
              <mc:Fallback>
                <p:oleObj name="Dokument" r:id="rId4" imgW="5759285" imgH="59539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2275" y="452438"/>
                        <a:ext cx="5759450" cy="595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8173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3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z="1600" i="1" smtClean="0"/>
              <a:t>		           Fig.</a:t>
            </a:r>
            <a:r>
              <a:rPr lang="en-GB" sz="1600" i="1"/>
              <a:t> 3: Error frequencies (linguistic categories)</a:t>
            </a:r>
            <a:endParaRPr lang="de-AT" sz="1600" i="1"/>
          </a:p>
          <a:p>
            <a:endParaRPr lang="en-GB" sz="1600" i="1"/>
          </a:p>
          <a:p>
            <a:endParaRPr lang="en-GB" i="1" smtClean="0"/>
          </a:p>
          <a:p>
            <a:endParaRPr lang="en-GB" i="1"/>
          </a:p>
          <a:p>
            <a:endParaRPr lang="en-GB" i="1" smtClean="0"/>
          </a:p>
          <a:p>
            <a:endParaRPr lang="en-GB" i="1"/>
          </a:p>
          <a:p>
            <a:endParaRPr lang="en-GB" i="1" smtClean="0"/>
          </a:p>
          <a:p>
            <a:endParaRPr lang="en-GB" i="1"/>
          </a:p>
          <a:p>
            <a:endParaRPr lang="en-GB" i="1" smtClean="0"/>
          </a:p>
          <a:p>
            <a:endParaRPr lang="en-GB" sz="1600" i="1" smtClean="0"/>
          </a:p>
          <a:p>
            <a:endParaRPr lang="en-GB" sz="1600" i="1" smtClean="0"/>
          </a:p>
          <a:p>
            <a:r>
              <a:rPr lang="en-GB" sz="1600" i="1" smtClean="0"/>
              <a:t>Tab.</a:t>
            </a:r>
            <a:r>
              <a:rPr lang="en-GB" sz="1600" i="1"/>
              <a:t> 5:</a:t>
            </a:r>
            <a:r>
              <a:rPr lang="en-GB" sz="1600"/>
              <a:t> Pearson r between Error Ratios and </a:t>
            </a:r>
            <a:r>
              <a:rPr lang="en-GB" sz="1600" i="1"/>
              <a:t>Fair Measures</a:t>
            </a:r>
            <a:r>
              <a:rPr lang="en-GB" sz="1600"/>
              <a:t>. All correlations </a:t>
            </a:r>
            <a:r>
              <a:rPr lang="en-GB" sz="1600" smtClean="0"/>
              <a:t>sig. </a:t>
            </a:r>
            <a:r>
              <a:rPr lang="en-GB" sz="1600"/>
              <a:t>at p=0.01 (N=100).</a:t>
            </a:r>
            <a:endParaRPr lang="en-US" sz="160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069" y="370193"/>
            <a:ext cx="4791062" cy="3664683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24651"/>
              </p:ext>
            </p:extLst>
          </p:nvPr>
        </p:nvGraphicFramePr>
        <p:xfrm>
          <a:off x="628650" y="4700905"/>
          <a:ext cx="7886699" cy="1607820"/>
        </p:xfrm>
        <a:graphic>
          <a:graphicData uri="http://schemas.openxmlformats.org/drawingml/2006/table">
            <a:tbl>
              <a:tblPr firstRow="1" firstCol="1" bandRow="1"/>
              <a:tblGrid>
                <a:gridCol w="1996912"/>
                <a:gridCol w="1216129"/>
                <a:gridCol w="1096251"/>
                <a:gridCol w="1110447"/>
                <a:gridCol w="1233480"/>
                <a:gridCol w="12334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 Measure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GRAMMAR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 Measure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</a:t>
                      </a:r>
                      <a:r>
                        <a:rPr lang="de-DE" sz="10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Fair Measure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COHERENCE &amp; COHESION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 Measure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ACHIEVEMENT</a:t>
                      </a:r>
                      <a:r>
                        <a:rPr lang="de-DE" sz="10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Fair Measure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Grammar Error Ratio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-.766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-.766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-.738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-.719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-.618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Lexical Error Ratio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-.405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-.346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-.399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-.393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-.359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Orth. &amp; Punct. Error Ratio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-.527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-.523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-.525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-.471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-.423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D-Coherence Error Ratio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-.652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-.576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-.614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-.588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-.612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D-Pragmatics Error Ratio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-.462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-.431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-.398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-.370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-.502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Error Ratio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-.799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-.770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-.773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-.735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-.672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2515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4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49" y="143345"/>
            <a:ext cx="7018384" cy="616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863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5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45" y="143345"/>
            <a:ext cx="6736109" cy="616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898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- </a:t>
            </a:r>
            <a:fld id="{C1D5F905-47C1-481B-8F6C-8C303BDE10E7}" type="slidenum">
              <a:rPr lang="de-AT" altLang="de-DE" smtClean="0">
                <a:solidFill>
                  <a:srgbClr val="000000"/>
                </a:solidFill>
              </a:rPr>
              <a:pPr/>
              <a:t>6</a:t>
            </a:fld>
            <a:r>
              <a:rPr lang="de-AT" altLang="de-DE" smtClean="0">
                <a:solidFill>
                  <a:srgbClr val="000000"/>
                </a:solidFill>
              </a:rPr>
              <a:t> -</a:t>
            </a:r>
            <a:endParaRPr lang="de-AT" altLang="de-DE">
              <a:solidFill>
                <a:srgbClr val="00000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Conclusions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smtClean="0"/>
              <a:t>Grammar plays the most important role in the assessment of writing in the E8 Test. Grammar </a:t>
            </a:r>
            <a:r>
              <a:rPr lang="en-US" sz="1800"/>
              <a:t>errors are also the most frequent errors. Therefore, an emphasis on grammar in the teaching of writing is </a:t>
            </a:r>
            <a:r>
              <a:rPr lang="en-US" sz="1800" smtClean="0"/>
              <a:t>justified.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smtClean="0"/>
              <a:t>After Grammar Errors, Coherence </a:t>
            </a:r>
            <a:r>
              <a:rPr lang="en-US" sz="1800"/>
              <a:t>Errors are </a:t>
            </a:r>
            <a:r>
              <a:rPr lang="en-US" sz="1800" smtClean="0"/>
              <a:t>the second </a:t>
            </a:r>
            <a:r>
              <a:rPr lang="en-US" sz="1800"/>
              <a:t>strongest predictor of the Task Achievement ratings. Task Achievement is primarily seen as a matter of c</a:t>
            </a:r>
            <a:r>
              <a:rPr lang="en-US" sz="1800" smtClean="0"/>
              <a:t>oherence. Consequently, </a:t>
            </a:r>
            <a:r>
              <a:rPr lang="en-US" sz="1800"/>
              <a:t>the conceptual distinction between coherence, cohesion and task achievement needs to be sharpened, or if this turns out to be impossible, </a:t>
            </a:r>
            <a:r>
              <a:rPr lang="en-US" sz="1800" smtClean="0"/>
              <a:t>abandoned.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smtClean="0"/>
              <a:t>The </a:t>
            </a:r>
            <a:r>
              <a:rPr lang="en-GB" sz="1800"/>
              <a:t>VOCABULARY rating dimension needs to be examined </a:t>
            </a:r>
            <a:r>
              <a:rPr lang="en-GB" sz="1800" smtClean="0"/>
              <a:t>carefully. It </a:t>
            </a:r>
            <a:r>
              <a:rPr lang="en-GB" sz="1800"/>
              <a:t>does not seem to be sensitive to lexical errors per se but rather to issues to do with grammar and coherence. </a:t>
            </a:r>
            <a:r>
              <a:rPr lang="en-GB" sz="1800" smtClean="0"/>
              <a:t>Impossible </a:t>
            </a:r>
            <a:r>
              <a:rPr lang="en-GB" sz="1800"/>
              <a:t>to distinguish between grammar and vocabulary in a principled way (cf. </a:t>
            </a:r>
            <a:r>
              <a:rPr lang="en-GB" sz="1800" smtClean="0"/>
              <a:t>Alderson </a:t>
            </a:r>
            <a:r>
              <a:rPr lang="en-GB" sz="1800"/>
              <a:t>and </a:t>
            </a:r>
            <a:r>
              <a:rPr lang="en-GB" sz="1800" err="1"/>
              <a:t>Kremmel</a:t>
            </a:r>
            <a:r>
              <a:rPr lang="en-GB" sz="1800"/>
              <a:t> </a:t>
            </a:r>
            <a:r>
              <a:rPr lang="en-GB" sz="1800" smtClean="0"/>
              <a:t>2013</a:t>
            </a:r>
            <a:r>
              <a:rPr lang="en-GB" sz="1800" smtClean="0"/>
              <a:t>)? Raters </a:t>
            </a:r>
            <a:r>
              <a:rPr lang="en-GB" sz="1800" smtClean="0"/>
              <a:t>may be particularly </a:t>
            </a:r>
            <a:r>
              <a:rPr lang="en-GB" sz="1800"/>
              <a:t>sensitive to positive features in the VOCABULARY </a:t>
            </a:r>
            <a:r>
              <a:rPr lang="en-GB" sz="1800" smtClean="0"/>
              <a:t>rating.</a:t>
            </a:r>
            <a:endParaRPr lang="en-GB" sz="180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smtClean="0"/>
              <a:t>Orthography </a:t>
            </a:r>
            <a:r>
              <a:rPr lang="en-US" sz="1800"/>
              <a:t>&amp; Punctuation Errors influence the ratings on all four dimensions, but always in a subsidiary </a:t>
            </a:r>
            <a:r>
              <a:rPr lang="en-US" sz="1800" smtClean="0"/>
              <a:t>role.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smtClean="0"/>
              <a:t>Qualitative research into </a:t>
            </a:r>
            <a:r>
              <a:rPr lang="en-GB" sz="1800" err="1" smtClean="0"/>
              <a:t>raters’</a:t>
            </a:r>
            <a:r>
              <a:rPr lang="en-GB" sz="1800" smtClean="0"/>
              <a:t> decision-making behaviour is needed to supplement the results.</a:t>
            </a:r>
            <a:endParaRPr lang="en-US" sz="18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altLang="de-DE" smtClean="0">
                <a:solidFill>
                  <a:srgbClr val="000000"/>
                </a:solidFill>
              </a:rPr>
              <a:t>Language Testing in Austria</a:t>
            </a:r>
            <a:endParaRPr lang="de-AT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5554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400</Words>
  <Application>Microsoft Office PowerPoint</Application>
  <PresentationFormat>Bildschirmpräsentation (4:3)</PresentationFormat>
  <Paragraphs>87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Standarddesign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Error in Assessing English Writing in the National Educational Standards Baseline Test (Pibal, Sigott, Cesnik)</dc:title>
  <dc:creator>Günther</dc:creator>
  <cp:lastModifiedBy>Günther</cp:lastModifiedBy>
  <cp:revision>35</cp:revision>
  <dcterms:created xsi:type="dcterms:W3CDTF">2018-10-09T09:00:03Z</dcterms:created>
  <dcterms:modified xsi:type="dcterms:W3CDTF">2018-10-18T17:35:16Z</dcterms:modified>
</cp:coreProperties>
</file>